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2" r:id="rId9"/>
    <p:sldId id="264" r:id="rId10"/>
    <p:sldId id="266" r:id="rId11"/>
    <p:sldId id="268" r:id="rId12"/>
    <p:sldId id="269" r:id="rId13"/>
    <p:sldId id="267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1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6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60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67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06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15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48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2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2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6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76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7105" y="3040638"/>
            <a:ext cx="8348663" cy="72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классный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час для 1-4 классов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936682" y="2309921"/>
            <a:ext cx="70135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Профилактика 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СПИДа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</a:p>
        </p:txBody>
      </p:sp>
      <p:pic>
        <p:nvPicPr>
          <p:cNvPr id="7" name="Picture 11" descr="C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4105">
            <a:off x="6427523" y="3539752"/>
            <a:ext cx="2525523" cy="26482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7544" y="5517232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Ляпина</a:t>
            </a:r>
            <a:r>
              <a:rPr lang="ru-RU" sz="2400" dirty="0" smtClean="0"/>
              <a:t> Анастасия Александровна</a:t>
            </a:r>
          </a:p>
          <a:p>
            <a:r>
              <a:rPr lang="ru-RU" sz="2400" dirty="0" smtClean="0"/>
              <a:t>Педагог - психолог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4000" b="1" i="1" u="sng" dirty="0" smtClean="0">
                <a:latin typeface="+mn-lt"/>
                <a:ea typeface="+mn-ea"/>
                <a:cs typeface="+mn-cs"/>
              </a:rPr>
              <a:t>Стадии болезни </a:t>
            </a:r>
            <a:r>
              <a:rPr lang="ru-RU" sz="4000" b="1" i="1" u="sng" dirty="0" err="1" smtClean="0">
                <a:latin typeface="+mn-lt"/>
                <a:ea typeface="+mn-ea"/>
                <a:cs typeface="+mn-cs"/>
              </a:rPr>
              <a:t>СПИДа</a:t>
            </a:r>
            <a:r>
              <a:rPr lang="ru-RU" sz="4000" b="1" i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4000" b="1" i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1052736"/>
            <a:ext cx="8226425" cy="554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12800" marR="0" lvl="0" indent="-812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12800" marR="0" lvl="0" indent="-812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Заражение инфекцией ВИЧ:</a:t>
            </a:r>
          </a:p>
          <a:p>
            <a:pPr marL="812800" marR="0" lvl="0" indent="-812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недельная лихорадка, увеличение лимфатических узлов, сыпь. Через месяц в крови обнаруживаются антитела к ВИЧ.</a:t>
            </a:r>
          </a:p>
          <a:p>
            <a:pPr marL="812800" marR="0" lvl="0" indent="-812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Скрытый период:</a:t>
            </a:r>
          </a:p>
          <a:p>
            <a:pPr marL="812800" marR="0" lvl="0" indent="-812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нескольких недель до нескольких лет. Изъязвления слизистой, грибковые поражения кожи, похудание, понос, повышенная температура тела.</a:t>
            </a:r>
          </a:p>
          <a:p>
            <a:pPr marL="812800" marR="0" lvl="0" indent="-812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СПИД:</a:t>
            </a:r>
          </a:p>
          <a:p>
            <a:pPr marL="812800" marR="0" lvl="0" indent="-812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воспаление легких, опухоли (саркома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Капоши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сепсис и другие инфекционные заболевания.</a:t>
            </a:r>
          </a:p>
          <a:p>
            <a:pPr marL="812800" marR="0" lvl="0" indent="-812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07375" cy="172878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accent2"/>
                </a:solidFill>
              </a:rPr>
              <a:t>     </a:t>
            </a:r>
            <a:r>
              <a:rPr lang="ru-RU" sz="2800" b="1" dirty="0">
                <a:solidFill>
                  <a:schemeClr val="hlink"/>
                </a:solidFill>
              </a:rPr>
              <a:t>Важно</a:t>
            </a:r>
            <a:br>
              <a:rPr lang="ru-RU" sz="2800" b="1" dirty="0">
                <a:solidFill>
                  <a:schemeClr val="hlink"/>
                </a:solidFill>
              </a:rPr>
            </a:br>
            <a:r>
              <a:rPr lang="ru-RU" sz="2800" b="1" dirty="0">
                <a:solidFill>
                  <a:schemeClr val="hlink"/>
                </a:solidFill>
              </a:rPr>
              <a:t>     не касаться крови другого человека!</a:t>
            </a:r>
            <a:br>
              <a:rPr lang="ru-RU" sz="2800" b="1" dirty="0">
                <a:solidFill>
                  <a:schemeClr val="hlink"/>
                </a:solidFill>
              </a:rPr>
            </a:br>
            <a:r>
              <a:rPr lang="ru-RU" sz="2800" b="1" dirty="0">
                <a:solidFill>
                  <a:schemeClr val="hlink"/>
                </a:solidFill>
              </a:rPr>
              <a:t/>
            </a:r>
            <a:br>
              <a:rPr lang="ru-RU" sz="2800" b="1" dirty="0">
                <a:solidFill>
                  <a:schemeClr val="hlink"/>
                </a:solidFill>
              </a:rPr>
            </a:br>
            <a:r>
              <a:rPr lang="ru-RU" sz="2400" b="1" dirty="0">
                <a:solidFill>
                  <a:schemeClr val="accent2"/>
                </a:solidFill>
              </a:rPr>
              <a:t>А что бы вы, ребята, предложили нарисовать ещё?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9112" y="2812574"/>
            <a:ext cx="5065776" cy="237744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63550"/>
            <a:ext cx="8229600" cy="1785937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                               </a:t>
            </a:r>
            <a:r>
              <a:rPr lang="ru-RU" sz="2400" dirty="0">
                <a:latin typeface="Arial Black" pitchFamily="34" charset="0"/>
              </a:rPr>
              <a:t>Задание для внимательных</a:t>
            </a:r>
            <a:r>
              <a:rPr lang="ru-RU" sz="2400" dirty="0">
                <a:solidFill>
                  <a:schemeClr val="accent2"/>
                </a:solidFill>
                <a:latin typeface="Arial Black" pitchFamily="34" charset="0"/>
              </a:rPr>
              <a:t/>
            </a:r>
            <a:br>
              <a:rPr lang="ru-RU" sz="2400" dirty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chemeClr val="accent2"/>
                </a:solidFill>
              </a:rPr>
              <a:t>Ребята, рассмотрите рисунки.</a:t>
            </a:r>
            <a:br>
              <a:rPr lang="ru-RU" sz="2400" dirty="0">
                <a:solidFill>
                  <a:schemeClr val="accent2"/>
                </a:solidFill>
              </a:rPr>
            </a:br>
            <a:r>
              <a:rPr lang="ru-RU" sz="2400" dirty="0">
                <a:solidFill>
                  <a:schemeClr val="accent2"/>
                </a:solidFill>
              </a:rPr>
              <a:t>Какие из этих предметов по правилам безопасного поведения вы никому не будете давать?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0186" y="2833332"/>
            <a:ext cx="4963627" cy="233592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5219700" y="764704"/>
            <a:ext cx="3744913" cy="60932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ЗАПОМНИТЕ!!!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ВИЧ-инфекция </a:t>
            </a: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передаётся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через воздух,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транспорте,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пользовании общими школьными предметами,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бассейне.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/>
              <a:t>при рукопожатии, объятиях и поцелуях, разговоре;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/>
              <a:t>при пользовании туалетом, ванной, дверными ручками;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/>
              <a:t>через посуду, бытовые предметы, постельное белье, деньги;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/>
              <a:t>через слезы, пот, при кашле и чихании;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/>
              <a:t>через кошек и собак.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692695"/>
            <a:ext cx="4897438" cy="5400129"/>
          </a:xfrm>
          <a:noFill/>
          <a:ln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Arial Black" pitchFamily="34" charset="0"/>
              </a:rPr>
              <a:t>                                                          </a:t>
            </a:r>
            <a:r>
              <a:rPr lang="ru-RU" sz="2400" b="1" dirty="0">
                <a:latin typeface="Arial Black" pitchFamily="34" charset="0"/>
              </a:rPr>
              <a:t>Помните!</a:t>
            </a:r>
            <a:r>
              <a:rPr lang="ru-RU" sz="2000" b="1" dirty="0">
                <a:solidFill>
                  <a:schemeClr val="hlink"/>
                </a:solidFill>
                <a:latin typeface="Arial Black" pitchFamily="34" charset="0"/>
              </a:rPr>
              <a:t/>
            </a:r>
            <a:br>
              <a:rPr lang="ru-RU" sz="2000" b="1" dirty="0">
                <a:solidFill>
                  <a:schemeClr val="hlink"/>
                </a:solidFill>
                <a:latin typeface="Arial Black" pitchFamily="34" charset="0"/>
              </a:rPr>
            </a:br>
            <a:r>
              <a:rPr lang="ru-RU" sz="2000" b="1" dirty="0">
                <a:solidFill>
                  <a:schemeClr val="hlink"/>
                </a:solidFill>
                <a:latin typeface="Arial Black" pitchFamily="34" charset="0"/>
              </a:rPr>
              <a:t>   </a:t>
            </a:r>
            <a:r>
              <a:rPr lang="ru-RU" sz="2400" b="1" dirty="0">
                <a:solidFill>
                  <a:schemeClr val="accent2"/>
                </a:solidFill>
              </a:rPr>
              <a:t>Лекарства против </a:t>
            </a:r>
            <a:r>
              <a:rPr lang="ru-RU" sz="2400" b="1" dirty="0" err="1">
                <a:solidFill>
                  <a:schemeClr val="accent2"/>
                </a:solidFill>
              </a:rPr>
              <a:t>СПИДа</a:t>
            </a:r>
            <a:r>
              <a:rPr lang="ru-RU" sz="2400" b="1" dirty="0">
                <a:solidFill>
                  <a:schemeClr val="accent2"/>
                </a:solidFill>
              </a:rPr>
              <a:t> учёные пока ещё не изобрели</a:t>
            </a:r>
            <a:r>
              <a:rPr lang="ru-RU" sz="2000" dirty="0">
                <a:solidFill>
                  <a:schemeClr val="accent2"/>
                </a:solidFill>
              </a:rPr>
              <a:t>.</a:t>
            </a:r>
            <a:r>
              <a:rPr lang="ru-RU" sz="2000" b="1" dirty="0">
                <a:solidFill>
                  <a:schemeClr val="accent2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484784"/>
            <a:ext cx="4576438" cy="4525963"/>
          </a:xfrm>
          <a:noFill/>
          <a:ln/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51520" y="1628800"/>
            <a:ext cx="360997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Единственный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способ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защитить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себя – 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соблюдать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правила безопасного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поведения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9552" y="836713"/>
            <a:ext cx="8136904" cy="568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1."Лучшая профилактика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СПИДа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это голова на плечах".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"Мы - за здоровый образ жизни!".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СПИД - синдром приобретенного иммунодефицита, а ВИЧ - вирус, ее вызывающий.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Здоровье - огромное богатство! Каждый должен хранить и тратить его с умом!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Сегодня мода на здоровых, добрых и умных, сильных и свободных людей.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6.Счастье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здоровье – вас и ваших детей – зависят только от вас самих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3326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Выводы: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0223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Помните! От вашего поведения зависит ВАШЕ ЗДОРОВЬЕ и ВАША ЖИЗНЬ!</a:t>
            </a:r>
            <a:endParaRPr lang="ru-RU" b="1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25824" y="3086894"/>
            <a:ext cx="129235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348880"/>
            <a:ext cx="5544969" cy="369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Цель: </a:t>
            </a:r>
            <a:br>
              <a:rPr lang="ru-RU" b="1" dirty="0" smtClean="0"/>
            </a:b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познакомить учащихся с понятиями  ВИЧ, СПИД и с методами профилактики.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4077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Задачи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Обсудить: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Что это за </a:t>
            </a:r>
            <a:r>
              <a:rPr lang="ru-RU" dirty="0" smtClean="0"/>
              <a:t>болезнь;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как выявить </a:t>
            </a:r>
            <a:r>
              <a:rPr lang="ru-RU" dirty="0" smtClean="0"/>
              <a:t>заболевание;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как передается </a:t>
            </a:r>
            <a:r>
              <a:rPr lang="ru-RU" dirty="0" smtClean="0"/>
              <a:t>заболевание;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к чему приводить эта </a:t>
            </a:r>
            <a:r>
              <a:rPr lang="ru-RU" dirty="0" smtClean="0"/>
              <a:t>болезнь;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меры предосторожности - как не заразиться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6936" y="1349729"/>
            <a:ext cx="3887312" cy="4617525"/>
          </a:xfrm>
          <a:noFill/>
          <a:ln/>
        </p:spPr>
      </p:pic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395288" y="476250"/>
            <a:ext cx="2232025" cy="56070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Times New Roman" pitchFamily="18" charset="0"/>
              </a:rPr>
              <a:t>Что такое СПИД?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980728"/>
            <a:ext cx="822960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СПИД (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синдром приобретенного иммунодефицита) –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такое название получила тяжелейшая болезнь нашего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времени</a:t>
            </a: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Впервые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СПИД был зарегистрирован в США весной 1981 года. В настоящее время в мире больных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СПИДом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около 1 миллиона, а зараженных – более 10 миллионов человек.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600" dirty="0" smtClean="0"/>
              <a:t>Вирус </a:t>
            </a:r>
            <a:r>
              <a:rPr lang="ru-RU" sz="2600" dirty="0" err="1" smtClean="0"/>
              <a:t>СПИДа</a:t>
            </a:r>
            <a:r>
              <a:rPr lang="ru-RU" sz="2600" dirty="0" smtClean="0"/>
              <a:t> обладает свойством поражать </a:t>
            </a:r>
            <a:br>
              <a:rPr lang="ru-RU" sz="2600" dirty="0" smtClean="0"/>
            </a:br>
            <a:r>
              <a:rPr lang="ru-RU" sz="2600" dirty="0" smtClean="0"/>
              <a:t>иммунную систему </a:t>
            </a:r>
            <a:br>
              <a:rPr lang="ru-RU" sz="2600" dirty="0" smtClean="0"/>
            </a:br>
            <a:r>
              <a:rPr lang="ru-RU" sz="2600" dirty="0" smtClean="0"/>
              <a:t>организма. Этот вирус попадает в кровь и </a:t>
            </a:r>
            <a:br>
              <a:rPr lang="ru-RU" sz="2600" dirty="0" smtClean="0"/>
            </a:br>
            <a:r>
              <a:rPr lang="ru-RU" sz="2600" dirty="0" smtClean="0"/>
              <a:t>повреждает белые кровяные шарики (</a:t>
            </a:r>
            <a:r>
              <a:rPr lang="ru-RU" sz="2600" b="1" i="1" dirty="0" smtClean="0"/>
              <a:t>лимфоциты</a:t>
            </a:r>
            <a:r>
              <a:rPr lang="ru-RU" sz="2600" dirty="0" smtClean="0"/>
              <a:t>), </a:t>
            </a:r>
            <a:br>
              <a:rPr lang="ru-RU" sz="2600" dirty="0" smtClean="0"/>
            </a:br>
            <a:r>
              <a:rPr lang="ru-RU" sz="2600" dirty="0" smtClean="0"/>
              <a:t>являющиеся важной защитной системой организма.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ВИЧ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57200" y="1268760"/>
            <a:ext cx="43308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Человек, зараженный вирусом </a:t>
            </a:r>
            <a:r>
              <a:rPr 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СПИДа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(вирус ВИЧ – это ещё не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болезнь)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может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заболеть и умереть от обычной простуды.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Дело в том, что поражение организма этим вирусом ослабляет его защитные, иммунные силы (иммунитет – это </a:t>
            </a:r>
            <a:r>
              <a:rPr lang="ru-RU" sz="2800" i="1" dirty="0">
                <a:solidFill>
                  <a:srgbClr val="0070C0"/>
                </a:solidFill>
              </a:rPr>
              <a:t>невосприимчивость</a:t>
            </a:r>
            <a:r>
              <a:rPr lang="ru-RU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 разным болезням).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32040" y="1556792"/>
            <a:ext cx="3631109" cy="419817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8313" y="404813"/>
            <a:ext cx="8229600" cy="6264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Природная защита организма не справляется, её недостаточно (то есть – она в дефиците). И организм начинает разрушаться из-за простого насморка.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Поэтому этот смертельный вирус называется ВИЧ-инфекция (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вирус иммунодефицита человека).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Человек, зараженный вирусом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СПИДа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может длительное время не чувствовать признаков заболевания и считать себя здоровым, но активно распространять инфекцию. Но однажды вирус может проснуться и начать свою разрушительную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работу.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/>
              <a:t>ВИЧ атакует организм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1052513"/>
            <a:ext cx="4248150" cy="2422525"/>
          </a:xfrm>
          <a:prstGeom prst="rect">
            <a:avLst/>
          </a:prstGeom>
          <a:noFill/>
          <a:ln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500438"/>
            <a:ext cx="4241800" cy="2347912"/>
          </a:xfrm>
          <a:prstGeom prst="rect">
            <a:avLst/>
          </a:prstGeom>
          <a:noFill/>
          <a:ln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3500438"/>
            <a:ext cx="4175125" cy="2376487"/>
          </a:xfrm>
          <a:prstGeom prst="rect">
            <a:avLst/>
          </a:prstGeom>
          <a:noFill/>
          <a:ln/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052513"/>
            <a:ext cx="4248150" cy="24574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168"/>
            <a:ext cx="82296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latin typeface="Times New Roman" pitchFamily="18" charset="0"/>
              </a:rPr>
              <a:t>Как выглядит это заболевание?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8313" y="1340768"/>
            <a:ext cx="8229600" cy="5329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lvl="0" indent="-609600" algn="ctr">
              <a:lnSpc>
                <a:spcPct val="90000"/>
              </a:lnSpc>
              <a:spcBef>
                <a:spcPct val="20000"/>
              </a:spcBef>
            </a:pPr>
            <a:r>
              <a:rPr lang="ru-RU" sz="2800" b="1" i="1" dirty="0" smtClean="0"/>
              <a:t>Вирус ВИЧ 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попадает   </a:t>
            </a:r>
          </a:p>
          <a:p>
            <a:pPr marL="609600" marR="0" lvl="0" indent="-6096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организм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и…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arenR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поражается иммунная система, организм становится беззащитным перед возбудителями различных инфекций, которые для здоровых людей не представляют опасности; 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arenR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развиваются опухоли;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arenR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почти всегда поражается нервная система, что приводит к нарушениям мозговой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деятельности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Как выявить заболевание?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836713"/>
            <a:ext cx="835292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Запомните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</a:t>
            </a:r>
          </a:p>
          <a:p>
            <a:pPr algn="ctr">
              <a:buFontTx/>
              <a:buNone/>
            </a:pP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3200" dirty="0" smtClean="0"/>
              <a:t>Пройти обследование на определение ВИЧ-инфекции в любом медицинском учреждении ( надо сдать на анализ кровь из вены).Сделать это можно </a:t>
            </a:r>
            <a:r>
              <a:rPr lang="ru-RU" sz="3200" dirty="0" smtClean="0"/>
              <a:t>анонимно;</a:t>
            </a:r>
            <a:endParaRPr lang="ru-RU" sz="3200" dirty="0" smtClean="0"/>
          </a:p>
          <a:p>
            <a:pPr>
              <a:buFont typeface="Courier New" pitchFamily="49" charset="0"/>
              <a:buChar char="o"/>
            </a:pPr>
            <a:r>
              <a:rPr lang="ru-RU" sz="3200" dirty="0" smtClean="0"/>
              <a:t>Результат анализа можно узнать по телефону, сообщив номер регистрации, который назовут тебе во время обследования.</a:t>
            </a:r>
            <a:endParaRPr lang="ru-RU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530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Office Theme</vt:lpstr>
      <vt:lpstr>Презентация PowerPoint</vt:lpstr>
      <vt:lpstr>Цель:  познакомить учащихся с понятиями  ВИЧ, СПИД и с методами профилактики. </vt:lpstr>
      <vt:lpstr>Презентация PowerPoint</vt:lpstr>
      <vt:lpstr>Что такое СПИД?</vt:lpstr>
      <vt:lpstr>ВИЧ</vt:lpstr>
      <vt:lpstr>Презентация PowerPoint</vt:lpstr>
      <vt:lpstr>ВИЧ атакует организм</vt:lpstr>
      <vt:lpstr>Как выглядит это заболевание?</vt:lpstr>
      <vt:lpstr>Как выявить заболевание?</vt:lpstr>
      <vt:lpstr>Стадии болезни СПИДа </vt:lpstr>
      <vt:lpstr>     Важно      не касаться крови другого человека!  А что бы вы, ребята, предложили нарисовать ещё?</vt:lpstr>
      <vt:lpstr>                               Задание для внимательных Ребята, рассмотрите рисунки. Какие из этих предметов по правилам безопасного поведения вы никому не будете давать?</vt:lpstr>
      <vt:lpstr>Презентация PowerPoint</vt:lpstr>
      <vt:lpstr>                                                          Помните!    Лекарства против СПИДа учёные пока ещё не изобрели. </vt:lpstr>
      <vt:lpstr>Презентация PowerPoint</vt:lpstr>
      <vt:lpstr>Помните! От вашего поведения зависит ВАШЕ ЗДОРОВЬЕ и ВАША ЖИЗНЬ!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школа_55</dc:creator>
  <cp:lastModifiedBy>школа_55</cp:lastModifiedBy>
  <cp:revision>19</cp:revision>
  <dcterms:modified xsi:type="dcterms:W3CDTF">2023-11-30T14:59:41Z</dcterms:modified>
</cp:coreProperties>
</file>